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51206400" cy="43891200"/>
  <p:notesSz cx="6858000" cy="9144000"/>
  <p:defaultTextStyle>
    <a:defPPr>
      <a:defRPr lang="en-US"/>
    </a:defPPr>
    <a:lvl1pPr marL="0" algn="l" defTabSz="2717048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1pPr>
    <a:lvl2pPr marL="2717048" algn="l" defTabSz="2717048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2pPr>
    <a:lvl3pPr marL="5434096" algn="l" defTabSz="2717048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3pPr>
    <a:lvl4pPr marL="8151144" algn="l" defTabSz="2717048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4pPr>
    <a:lvl5pPr marL="10868193" algn="l" defTabSz="2717048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5pPr>
    <a:lvl6pPr marL="13585241" algn="l" defTabSz="2717048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6pPr>
    <a:lvl7pPr marL="16302289" algn="l" defTabSz="2717048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7pPr>
    <a:lvl8pPr marL="19019337" algn="l" defTabSz="2717048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8pPr>
    <a:lvl9pPr marL="21736385" algn="l" defTabSz="2717048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32" d="100"/>
          <a:sy n="32" d="100"/>
        </p:scale>
        <p:origin x="-472" y="2984"/>
      </p:cViewPr>
      <p:guideLst>
        <p:guide orient="horz" pos="14688"/>
        <p:guide pos="162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uciello:Downloads:graph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uciello:Downloads:graph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uciello:Downloads:graph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uciello:Downloads:graph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uciello:Downloads:graph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uciello:Downloads: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How</a:t>
            </a:r>
            <a:r>
              <a:rPr lang="en-US" baseline="0"/>
              <a:t> long do different light bulbs last?</a:t>
            </a:r>
            <a:endParaRPr lang="en-US"/>
          </a:p>
        </c:rich>
      </c:tx>
      <c:layout>
        <c:manualLayout>
          <c:xMode val="edge"/>
          <c:yMode val="edge"/>
          <c:x val="0.214466754155731"/>
          <c:y val="0.0509259259259259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Sheet1!$A$2:$A$4</c:f>
              <c:strCache>
                <c:ptCount val="3"/>
                <c:pt idx="0">
                  <c:v>LEDs</c:v>
                </c:pt>
                <c:pt idx="1">
                  <c:v>CFLs</c:v>
                </c:pt>
                <c:pt idx="2">
                  <c:v>ILBs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50000.0</c:v>
                </c:pt>
                <c:pt idx="1">
                  <c:v>8000.0</c:v>
                </c:pt>
                <c:pt idx="2" formatCode="General">
                  <c:v>1200.0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4018504"/>
        <c:axId val="2120945784"/>
      </c:barChart>
      <c:catAx>
        <c:axId val="-2144018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20945784"/>
        <c:crosses val="autoZero"/>
        <c:auto val="1"/>
        <c:lblAlgn val="ctr"/>
        <c:lblOffset val="100"/>
        <c:noMultiLvlLbl val="0"/>
      </c:catAx>
      <c:valAx>
        <c:axId val="21209457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life of an average bulb in hours </a:t>
                </a:r>
              </a:p>
            </c:rich>
          </c:tx>
          <c:overlay val="0"/>
        </c:title>
        <c:numFmt formatCode="#,##0" sourceLinked="1"/>
        <c:majorTickMark val="none"/>
        <c:minorTickMark val="none"/>
        <c:tickLblPos val="nextTo"/>
        <c:crossAx val="-2144018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How</a:t>
            </a:r>
            <a:r>
              <a:rPr lang="en-US" baseline="0"/>
              <a:t> long do different light bulbs last?</a:t>
            </a:r>
            <a:endParaRPr lang="en-US"/>
          </a:p>
        </c:rich>
      </c:tx>
      <c:layout>
        <c:manualLayout>
          <c:xMode val="edge"/>
          <c:yMode val="edge"/>
          <c:x val="0.214466754155731"/>
          <c:y val="0.0509259259259259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Sheet1!$A$2:$A$4</c:f>
              <c:strCache>
                <c:ptCount val="3"/>
                <c:pt idx="0">
                  <c:v>LEDs</c:v>
                </c:pt>
                <c:pt idx="1">
                  <c:v>CFLs</c:v>
                </c:pt>
                <c:pt idx="2">
                  <c:v>ILBs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50000.0</c:v>
                </c:pt>
                <c:pt idx="1">
                  <c:v>8000.0</c:v>
                </c:pt>
                <c:pt idx="2" formatCode="General">
                  <c:v>1200.0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1017624"/>
        <c:axId val="2120938808"/>
      </c:barChart>
      <c:catAx>
        <c:axId val="2121017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20938808"/>
        <c:crosses val="autoZero"/>
        <c:auto val="1"/>
        <c:lblAlgn val="ctr"/>
        <c:lblOffset val="100"/>
        <c:noMultiLvlLbl val="0"/>
      </c:catAx>
      <c:valAx>
        <c:axId val="212093880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life of an average bulb in hours </a:t>
                </a:r>
              </a:p>
            </c:rich>
          </c:tx>
          <c:overlay val="0"/>
        </c:title>
        <c:numFmt formatCode="#,##0" sourceLinked="1"/>
        <c:majorTickMark val="none"/>
        <c:minorTickMark val="none"/>
        <c:tickLblPos val="nextTo"/>
        <c:crossAx val="2121017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 dirty="0"/>
              <a:t>How</a:t>
            </a:r>
            <a:r>
              <a:rPr lang="en-US" sz="3600" baseline="0" dirty="0"/>
              <a:t> long do different light bulbs last?</a:t>
            </a:r>
            <a:endParaRPr lang="en-US" sz="3600" dirty="0"/>
          </a:p>
        </c:rich>
      </c:tx>
      <c:layout>
        <c:manualLayout>
          <c:xMode val="edge"/>
          <c:yMode val="edge"/>
          <c:x val="0.213536650235201"/>
          <c:y val="0.066842058731580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71293796502102"/>
          <c:y val="0.18028575569128"/>
          <c:w val="0.731276649987656"/>
          <c:h val="0.573236972513606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6600"/>
                </a:gs>
                <a:gs pos="100000">
                  <a:srgbClr val="FFFF00"/>
                </a:gs>
              </a:gsLst>
              <a:lin ang="360000" scaled="0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LEDs</c:v>
                </c:pt>
                <c:pt idx="1">
                  <c:v>CFLs</c:v>
                </c:pt>
                <c:pt idx="2">
                  <c:v>ILBs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50000.0</c:v>
                </c:pt>
                <c:pt idx="1">
                  <c:v>8000.0</c:v>
                </c:pt>
                <c:pt idx="2" formatCode="General">
                  <c:v>1200.0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9608744"/>
        <c:axId val="-2139623528"/>
      </c:barChart>
      <c:catAx>
        <c:axId val="-2139608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39623528"/>
        <c:crosses val="autoZero"/>
        <c:auto val="1"/>
        <c:lblAlgn val="ctr"/>
        <c:lblOffset val="100"/>
        <c:noMultiLvlLbl val="0"/>
      </c:catAx>
      <c:valAx>
        <c:axId val="-213962352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3000"/>
                </a:pPr>
                <a:r>
                  <a:rPr lang="en-US" sz="3000"/>
                  <a:t>life of an average bulb in hours </a:t>
                </a:r>
              </a:p>
            </c:rich>
          </c:tx>
          <c:layout>
            <c:manualLayout>
              <c:xMode val="edge"/>
              <c:yMode val="edge"/>
              <c:x val="0.287664491957609"/>
              <c:y val="0.83215772343348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39608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Comparitive</a:t>
            </a:r>
            <a:r>
              <a:rPr lang="en-US" sz="3200" baseline="0"/>
              <a:t> costs of bulbs</a:t>
            </a:r>
            <a:endParaRPr lang="en-US" sz="3200"/>
          </a:p>
        </c:rich>
      </c:tx>
      <c:layout>
        <c:manualLayout>
          <c:xMode val="edge"/>
          <c:yMode val="edge"/>
          <c:x val="0.321067311201401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1319626130989"/>
          <c:y val="0.11370705244123"/>
          <c:w val="0.479865112914543"/>
          <c:h val="0.721702382138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opperating costs a year in dollars </c:v>
                </c:pt>
              </c:strCache>
            </c:strRef>
          </c:tx>
          <c:spPr>
            <a:gradFill flip="none" rotWithShape="1">
              <a:gsLst>
                <a:gs pos="0">
                  <a:srgbClr val="FFFF00"/>
                </a:gs>
                <a:gs pos="100000">
                  <a:schemeClr val="bg2">
                    <a:lumMod val="50000"/>
                  </a:schemeClr>
                </a:gs>
              </a:gsLst>
              <a:lin ang="162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c:spPr>
          <c:invertIfNegative val="0"/>
          <c:cat>
            <c:strRef>
              <c:f>Sheet2!$A$2:$A$4</c:f>
              <c:strCache>
                <c:ptCount val="3"/>
                <c:pt idx="0">
                  <c:v>LED</c:v>
                </c:pt>
                <c:pt idx="1">
                  <c:v>CFLs</c:v>
                </c:pt>
                <c:pt idx="2">
                  <c:v>ILBs</c:v>
                </c:pt>
              </c:strCache>
            </c:strRef>
          </c:cat>
          <c:val>
            <c:numRef>
              <c:f>Sheet2!$B$2:$B$4</c:f>
              <c:numCache>
                <c:formatCode>General</c:formatCode>
                <c:ptCount val="3"/>
                <c:pt idx="0">
                  <c:v>32.85</c:v>
                </c:pt>
                <c:pt idx="1">
                  <c:v>76.65000000000001</c:v>
                </c:pt>
                <c:pt idx="2">
                  <c:v>328.59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cost of bulb in dollars </c:v>
                </c:pt>
              </c:strCache>
            </c:strRef>
          </c:tx>
          <c:spPr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15960000" scaled="0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cat>
            <c:strRef>
              <c:f>Sheet2!$A$2:$A$4</c:f>
              <c:strCache>
                <c:ptCount val="3"/>
                <c:pt idx="0">
                  <c:v>LED</c:v>
                </c:pt>
                <c:pt idx="1">
                  <c:v>CFLs</c:v>
                </c:pt>
                <c:pt idx="2">
                  <c:v>ILBs</c:v>
                </c:pt>
              </c:strCache>
            </c:strRef>
          </c:cat>
          <c:val>
            <c:numRef>
              <c:f>Sheet2!$C$2:$C$4</c:f>
              <c:numCache>
                <c:formatCode>General</c:formatCode>
                <c:ptCount val="3"/>
                <c:pt idx="0">
                  <c:v>39.99</c:v>
                </c:pt>
                <c:pt idx="1">
                  <c:v>13.14</c:v>
                </c:pt>
                <c:pt idx="2">
                  <c:v>1.49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3508568"/>
        <c:axId val="-2142264216"/>
      </c:barChart>
      <c:catAx>
        <c:axId val="-2143508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42264216"/>
        <c:crosses val="autoZero"/>
        <c:auto val="1"/>
        <c:lblAlgn val="ctr"/>
        <c:lblOffset val="100"/>
        <c:noMultiLvlLbl val="0"/>
      </c:catAx>
      <c:valAx>
        <c:axId val="-21422642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Dollars</a:t>
                </a:r>
              </a:p>
            </c:rich>
          </c:tx>
          <c:layout>
            <c:manualLayout>
              <c:xMode val="edge"/>
              <c:yMode val="edge"/>
              <c:x val="0.287043578966503"/>
              <c:y val="0.44219971237772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-2143508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4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/>
              <a:t>What</a:t>
            </a:r>
            <a:r>
              <a:rPr lang="en-US" sz="3600" baseline="0"/>
              <a:t> Computers use the least amount of Energy?</a:t>
            </a:r>
            <a:endParaRPr lang="en-US" sz="36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1099762552931"/>
          <c:y val="0.102768951429868"/>
          <c:w val="0.831469407407543"/>
          <c:h val="0.69174161218953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Sheet3!$A$3:$A$11</c:f>
              <c:strCache>
                <c:ptCount val="9"/>
                <c:pt idx="0">
                  <c:v>Lenovo Thinkpad</c:v>
                </c:pt>
                <c:pt idx="1">
                  <c:v>Apple Macbook Air</c:v>
                </c:pt>
                <c:pt idx="2">
                  <c:v>Apple Macbook Pro</c:v>
                </c:pt>
                <c:pt idx="3">
                  <c:v>Acer Aspire</c:v>
                </c:pt>
                <c:pt idx="4">
                  <c:v>Lenovo Idea Pad</c:v>
                </c:pt>
                <c:pt idx="5">
                  <c:v>Apple Macbook Pro with Retina Display</c:v>
                </c:pt>
                <c:pt idx="6">
                  <c:v>Samsung 300 series</c:v>
                </c:pt>
                <c:pt idx="7">
                  <c:v>MSI GX60</c:v>
                </c:pt>
                <c:pt idx="8">
                  <c:v>Dell Precision</c:v>
                </c:pt>
              </c:strCache>
            </c:strRef>
          </c:cat>
          <c:val>
            <c:numRef>
              <c:f>Sheet3!$B$3:$B$11</c:f>
              <c:numCache>
                <c:formatCode>General</c:formatCode>
                <c:ptCount val="9"/>
                <c:pt idx="0">
                  <c:v>7.4</c:v>
                </c:pt>
                <c:pt idx="1">
                  <c:v>12.0</c:v>
                </c:pt>
                <c:pt idx="2">
                  <c:v>13.8</c:v>
                </c:pt>
                <c:pt idx="3">
                  <c:v>14.6</c:v>
                </c:pt>
                <c:pt idx="4">
                  <c:v>12.2</c:v>
                </c:pt>
                <c:pt idx="5">
                  <c:v>16.1</c:v>
                </c:pt>
                <c:pt idx="6">
                  <c:v>17.9</c:v>
                </c:pt>
                <c:pt idx="7">
                  <c:v>30.7</c:v>
                </c:pt>
                <c:pt idx="8">
                  <c:v>41.1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8033288"/>
        <c:axId val="2102147256"/>
      </c:barChart>
      <c:catAx>
        <c:axId val="-2138033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000"/>
                </a:pPr>
                <a:r>
                  <a:rPr lang="en-US" sz="3000" dirty="0"/>
                  <a:t>Type</a:t>
                </a:r>
                <a:r>
                  <a:rPr lang="en-US" sz="3000" baseline="0" dirty="0"/>
                  <a:t> of Computers</a:t>
                </a:r>
                <a:endParaRPr lang="en-US" sz="3000" dirty="0"/>
              </a:p>
            </c:rich>
          </c:tx>
          <c:layout>
            <c:manualLayout>
              <c:xMode val="edge"/>
              <c:yMode val="edge"/>
              <c:x val="0.377712709185009"/>
              <c:y val="0.9643092275744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2400"/>
            </a:pPr>
            <a:endParaRPr lang="en-US"/>
          </a:p>
        </c:txPr>
        <c:crossAx val="2102147256"/>
        <c:crosses val="autoZero"/>
        <c:auto val="1"/>
        <c:lblAlgn val="ctr"/>
        <c:lblOffset val="100"/>
        <c:noMultiLvlLbl val="0"/>
      </c:catAx>
      <c:valAx>
        <c:axId val="2102147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kilowatt</a:t>
                </a:r>
                <a:r>
                  <a:rPr lang="en-US" sz="2400" baseline="0"/>
                  <a:t> hours used in typical usage</a:t>
                </a:r>
                <a:endParaRPr lang="en-US" sz="2400"/>
              </a:p>
            </c:rich>
          </c:tx>
          <c:layout>
            <c:manualLayout>
              <c:xMode val="edge"/>
              <c:yMode val="edge"/>
              <c:x val="0.0295934107980748"/>
              <c:y val="0.32254749250306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38033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32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060324797368"/>
          <c:y val="0.135924874426731"/>
          <c:w val="0.667658501763058"/>
          <c:h val="0.74846332022430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Electricity used in a week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20"/>
            <c:spPr>
              <a:solidFill>
                <a:srgbClr val="008000"/>
              </a:solidFill>
            </c:spPr>
          </c:marker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strRef>
              <c:f>Sheet4!$A$2:$A$5</c:f>
              <c:strCache>
                <c:ptCount val="4"/>
                <c:pt idx="0">
                  <c:v>Mariel</c:v>
                </c:pt>
                <c:pt idx="1">
                  <c:v>Dan</c:v>
                </c:pt>
                <c:pt idx="2">
                  <c:v>Sarah</c:v>
                </c:pt>
                <c:pt idx="3">
                  <c:v>Average Use</c:v>
                </c:pt>
              </c:strCache>
            </c:strRef>
          </c:xVal>
          <c:yVal>
            <c:numRef>
              <c:f>Sheet4!$B$2:$B$5</c:f>
              <c:numCache>
                <c:formatCode>General</c:formatCode>
                <c:ptCount val="4"/>
                <c:pt idx="0">
                  <c:v>21.0</c:v>
                </c:pt>
                <c:pt idx="1">
                  <c:v>24.87</c:v>
                </c:pt>
                <c:pt idx="2">
                  <c:v>19.26</c:v>
                </c:pt>
                <c:pt idx="3">
                  <c:v>26.654</c:v>
                </c:pt>
              </c:numCache>
            </c:numRef>
          </c:yVal>
          <c:smooth val="0"/>
        </c:ser>
        <c:dLbls>
          <c:dLblPos val="r"/>
          <c:showLegendKey val="0"/>
          <c:showVal val="1"/>
          <c:showCatName val="1"/>
          <c:showSerName val="0"/>
          <c:showPercent val="0"/>
          <c:showBubbleSize val="0"/>
        </c:dLbls>
        <c:axId val="-2134806936"/>
        <c:axId val="-2134803528"/>
      </c:scatterChart>
      <c:valAx>
        <c:axId val="-2134806936"/>
        <c:scaling>
          <c:orientation val="minMax"/>
        </c:scaling>
        <c:delete val="0"/>
        <c:axPos val="b"/>
        <c:title>
          <c:layout>
            <c:manualLayout>
              <c:xMode val="edge"/>
              <c:yMode val="edge"/>
              <c:x val="0.444270871075519"/>
              <c:y val="0.953130914324724"/>
            </c:manualLayout>
          </c:layout>
          <c:overlay val="0"/>
          <c:txPr>
            <a:bodyPr/>
            <a:lstStyle/>
            <a:p>
              <a:pPr>
                <a:defRPr sz="2400"/>
              </a:pPr>
              <a:endParaRPr lang="en-US"/>
            </a:p>
          </c:txPr>
        </c:title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34803528"/>
        <c:crosses val="autoZero"/>
        <c:crossBetween val="midCat"/>
      </c:valAx>
      <c:valAx>
        <c:axId val="-2134803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Kila Watts</a:t>
                </a:r>
              </a:p>
            </c:rich>
          </c:tx>
          <c:layout>
            <c:manualLayout>
              <c:xMode val="edge"/>
              <c:yMode val="edge"/>
              <c:x val="0.0303799170198693"/>
              <c:y val="0.459879456539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34806936"/>
        <c:crosses val="autoZero"/>
        <c:crossBetween val="midCat"/>
      </c:valAx>
    </c:plotArea>
    <c:legend>
      <c:legendPos val="r"/>
      <c:layout/>
      <c:overlay val="0"/>
      <c:txPr>
        <a:bodyPr anchor="ctr" anchorCtr="1"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3634724"/>
            <a:ext cx="435254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4871680"/>
            <a:ext cx="358444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868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585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19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736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7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757687"/>
            <a:ext cx="1152144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757687"/>
            <a:ext cx="3371088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7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757683"/>
            <a:ext cx="46085760" cy="36198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2560320" y="8930637"/>
            <a:ext cx="13655040" cy="1399032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5"/>
          </p:nvPr>
        </p:nvSpPr>
        <p:spPr>
          <a:xfrm>
            <a:off x="17495520" y="11861804"/>
            <a:ext cx="16215360" cy="145389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Chart Placeholder 6"/>
          <p:cNvSpPr>
            <a:spLocks noGrp="1"/>
          </p:cNvSpPr>
          <p:nvPr>
            <p:ph type="chart" sz="quarter" idx="16"/>
          </p:nvPr>
        </p:nvSpPr>
        <p:spPr>
          <a:xfrm>
            <a:off x="35003236" y="8930637"/>
            <a:ext cx="13655040" cy="139903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0"/>
          </p:nvPr>
        </p:nvSpPr>
        <p:spPr>
          <a:xfrm>
            <a:off x="2560320" y="23408640"/>
            <a:ext cx="13655040" cy="8778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21"/>
          </p:nvPr>
        </p:nvSpPr>
        <p:spPr>
          <a:xfrm>
            <a:off x="2560320" y="32674560"/>
            <a:ext cx="13655040" cy="87782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2"/>
          </p:nvPr>
        </p:nvSpPr>
        <p:spPr>
          <a:xfrm>
            <a:off x="2560320" y="5852160"/>
            <a:ext cx="1365504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>
          <a:xfrm>
            <a:off x="34999932" y="5852160"/>
            <a:ext cx="1365504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4"/>
          </p:nvPr>
        </p:nvSpPr>
        <p:spPr>
          <a:xfrm>
            <a:off x="17495520" y="5852160"/>
            <a:ext cx="16215360" cy="53644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0" name="Chart Placeholder 29"/>
          <p:cNvSpPr>
            <a:spLocks noGrp="1"/>
          </p:cNvSpPr>
          <p:nvPr>
            <p:ph type="chart" sz="quarter" idx="25"/>
          </p:nvPr>
        </p:nvSpPr>
        <p:spPr>
          <a:xfrm>
            <a:off x="34999932" y="31211520"/>
            <a:ext cx="13646148" cy="10241280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6"/>
          </p:nvPr>
        </p:nvSpPr>
        <p:spPr>
          <a:xfrm>
            <a:off x="34999932" y="23408640"/>
            <a:ext cx="13655040" cy="731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7"/>
          </p:nvPr>
        </p:nvSpPr>
        <p:spPr>
          <a:xfrm>
            <a:off x="17495520" y="26822400"/>
            <a:ext cx="16215360" cy="1463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6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9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8204163"/>
            <a:ext cx="43525440" cy="8717280"/>
          </a:xfrm>
        </p:spPr>
        <p:txBody>
          <a:bodyPr anchor="t"/>
          <a:lstStyle>
            <a:lvl1pPr algn="l">
              <a:defRPr sz="2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8602966"/>
            <a:ext cx="43525440" cy="9601197"/>
          </a:xfrm>
        </p:spPr>
        <p:txBody>
          <a:bodyPr anchor="b"/>
          <a:lstStyle>
            <a:lvl1pPr marL="0" indent="0">
              <a:buNone/>
              <a:defRPr sz="11900">
                <a:solidFill>
                  <a:schemeClr val="tx1">
                    <a:tint val="75000"/>
                  </a:schemeClr>
                </a:solidFill>
              </a:defRPr>
            </a:lvl1pPr>
            <a:lvl2pPr marL="2717048" indent="0">
              <a:buNone/>
              <a:defRPr sz="10700">
                <a:solidFill>
                  <a:schemeClr val="tx1">
                    <a:tint val="75000"/>
                  </a:schemeClr>
                </a:solidFill>
              </a:defRPr>
            </a:lvl2pPr>
            <a:lvl3pPr marL="543409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3pPr>
            <a:lvl4pPr marL="8151144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4pPr>
            <a:lvl5pPr marL="10868193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5pPr>
            <a:lvl6pPr marL="13585241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6pPr>
            <a:lvl7pPr marL="1630228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7pPr>
            <a:lvl8pPr marL="19019337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8pPr>
            <a:lvl9pPr marL="21736385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3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10241284"/>
            <a:ext cx="22616160" cy="28966163"/>
          </a:xfrm>
        </p:spPr>
        <p:txBody>
          <a:bodyPr/>
          <a:lstStyle>
            <a:lvl1pPr>
              <a:defRPr sz="16600"/>
            </a:lvl1pPr>
            <a:lvl2pPr>
              <a:defRPr sz="14300"/>
            </a:lvl2pPr>
            <a:lvl3pPr>
              <a:defRPr sz="11900"/>
            </a:lvl3pPr>
            <a:lvl4pPr>
              <a:defRPr sz="10700"/>
            </a:lvl4pPr>
            <a:lvl5pPr>
              <a:defRPr sz="10700"/>
            </a:lvl5pPr>
            <a:lvl6pPr>
              <a:defRPr sz="10700"/>
            </a:lvl6pPr>
            <a:lvl7pPr>
              <a:defRPr sz="10700"/>
            </a:lvl7pPr>
            <a:lvl8pPr>
              <a:defRPr sz="10700"/>
            </a:lvl8pPr>
            <a:lvl9pPr>
              <a:defRPr sz="10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10241284"/>
            <a:ext cx="22616160" cy="28966163"/>
          </a:xfrm>
        </p:spPr>
        <p:txBody>
          <a:bodyPr/>
          <a:lstStyle>
            <a:lvl1pPr>
              <a:defRPr sz="16600"/>
            </a:lvl1pPr>
            <a:lvl2pPr>
              <a:defRPr sz="14300"/>
            </a:lvl2pPr>
            <a:lvl3pPr>
              <a:defRPr sz="11900"/>
            </a:lvl3pPr>
            <a:lvl4pPr>
              <a:defRPr sz="10700"/>
            </a:lvl4pPr>
            <a:lvl5pPr>
              <a:defRPr sz="10700"/>
            </a:lvl5pPr>
            <a:lvl6pPr>
              <a:defRPr sz="10700"/>
            </a:lvl6pPr>
            <a:lvl7pPr>
              <a:defRPr sz="10700"/>
            </a:lvl7pPr>
            <a:lvl8pPr>
              <a:defRPr sz="10700"/>
            </a:lvl8pPr>
            <a:lvl9pPr>
              <a:defRPr sz="10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9824723"/>
            <a:ext cx="22625052" cy="4094477"/>
          </a:xfrm>
        </p:spPr>
        <p:txBody>
          <a:bodyPr anchor="b"/>
          <a:lstStyle>
            <a:lvl1pPr marL="0" indent="0">
              <a:buNone/>
              <a:defRPr sz="14300" b="1"/>
            </a:lvl1pPr>
            <a:lvl2pPr marL="2717048" indent="0">
              <a:buNone/>
              <a:defRPr sz="11900" b="1"/>
            </a:lvl2pPr>
            <a:lvl3pPr marL="5434096" indent="0">
              <a:buNone/>
              <a:defRPr sz="10700" b="1"/>
            </a:lvl3pPr>
            <a:lvl4pPr marL="8151144" indent="0">
              <a:buNone/>
              <a:defRPr sz="9500" b="1"/>
            </a:lvl4pPr>
            <a:lvl5pPr marL="10868193" indent="0">
              <a:buNone/>
              <a:defRPr sz="9500" b="1"/>
            </a:lvl5pPr>
            <a:lvl6pPr marL="13585241" indent="0">
              <a:buNone/>
              <a:defRPr sz="9500" b="1"/>
            </a:lvl6pPr>
            <a:lvl7pPr marL="16302289" indent="0">
              <a:buNone/>
              <a:defRPr sz="9500" b="1"/>
            </a:lvl7pPr>
            <a:lvl8pPr marL="19019337" indent="0">
              <a:buNone/>
              <a:defRPr sz="9500" b="1"/>
            </a:lvl8pPr>
            <a:lvl9pPr marL="21736385" indent="0">
              <a:buNone/>
              <a:defRPr sz="9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3919200"/>
            <a:ext cx="22625052" cy="25288243"/>
          </a:xfrm>
        </p:spPr>
        <p:txBody>
          <a:bodyPr/>
          <a:lstStyle>
            <a:lvl1pPr>
              <a:defRPr sz="14300"/>
            </a:lvl1pPr>
            <a:lvl2pPr>
              <a:defRPr sz="11900"/>
            </a:lvl2pPr>
            <a:lvl3pPr>
              <a:defRPr sz="107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9824723"/>
            <a:ext cx="22633940" cy="4094477"/>
          </a:xfrm>
        </p:spPr>
        <p:txBody>
          <a:bodyPr anchor="b"/>
          <a:lstStyle>
            <a:lvl1pPr marL="0" indent="0">
              <a:buNone/>
              <a:defRPr sz="14300" b="1"/>
            </a:lvl1pPr>
            <a:lvl2pPr marL="2717048" indent="0">
              <a:buNone/>
              <a:defRPr sz="11900" b="1"/>
            </a:lvl2pPr>
            <a:lvl3pPr marL="5434096" indent="0">
              <a:buNone/>
              <a:defRPr sz="10700" b="1"/>
            </a:lvl3pPr>
            <a:lvl4pPr marL="8151144" indent="0">
              <a:buNone/>
              <a:defRPr sz="9500" b="1"/>
            </a:lvl4pPr>
            <a:lvl5pPr marL="10868193" indent="0">
              <a:buNone/>
              <a:defRPr sz="9500" b="1"/>
            </a:lvl5pPr>
            <a:lvl6pPr marL="13585241" indent="0">
              <a:buNone/>
              <a:defRPr sz="9500" b="1"/>
            </a:lvl6pPr>
            <a:lvl7pPr marL="16302289" indent="0">
              <a:buNone/>
              <a:defRPr sz="9500" b="1"/>
            </a:lvl7pPr>
            <a:lvl8pPr marL="19019337" indent="0">
              <a:buNone/>
              <a:defRPr sz="9500" b="1"/>
            </a:lvl8pPr>
            <a:lvl9pPr marL="21736385" indent="0">
              <a:buNone/>
              <a:defRPr sz="9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3919200"/>
            <a:ext cx="22633940" cy="25288243"/>
          </a:xfrm>
        </p:spPr>
        <p:txBody>
          <a:bodyPr/>
          <a:lstStyle>
            <a:lvl1pPr>
              <a:defRPr sz="14300"/>
            </a:lvl1pPr>
            <a:lvl2pPr>
              <a:defRPr sz="11900"/>
            </a:lvl2pPr>
            <a:lvl3pPr>
              <a:defRPr sz="107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9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747520"/>
            <a:ext cx="16846552" cy="7437120"/>
          </a:xfrm>
        </p:spPr>
        <p:txBody>
          <a:bodyPr anchor="b"/>
          <a:lstStyle>
            <a:lvl1pPr algn="l">
              <a:defRPr sz="1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747523"/>
            <a:ext cx="28625800" cy="37459923"/>
          </a:xfrm>
        </p:spPr>
        <p:txBody>
          <a:bodyPr/>
          <a:lstStyle>
            <a:lvl1pPr>
              <a:defRPr sz="19000"/>
            </a:lvl1pPr>
            <a:lvl2pPr>
              <a:defRPr sz="16600"/>
            </a:lvl2pPr>
            <a:lvl3pPr>
              <a:defRPr sz="14300"/>
            </a:lvl3pPr>
            <a:lvl4pPr>
              <a:defRPr sz="11900"/>
            </a:lvl4pPr>
            <a:lvl5pPr>
              <a:defRPr sz="11900"/>
            </a:lvl5pPr>
            <a:lvl6pPr>
              <a:defRPr sz="11900"/>
            </a:lvl6pPr>
            <a:lvl7pPr>
              <a:defRPr sz="11900"/>
            </a:lvl7pPr>
            <a:lvl8pPr>
              <a:defRPr sz="11900"/>
            </a:lvl8pPr>
            <a:lvl9pPr>
              <a:defRPr sz="1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9184643"/>
            <a:ext cx="16846552" cy="30022803"/>
          </a:xfrm>
        </p:spPr>
        <p:txBody>
          <a:bodyPr/>
          <a:lstStyle>
            <a:lvl1pPr marL="0" indent="0">
              <a:buNone/>
              <a:defRPr sz="8300"/>
            </a:lvl1pPr>
            <a:lvl2pPr marL="2717048" indent="0">
              <a:buNone/>
              <a:defRPr sz="7100"/>
            </a:lvl2pPr>
            <a:lvl3pPr marL="5434096" indent="0">
              <a:buNone/>
              <a:defRPr sz="5900"/>
            </a:lvl3pPr>
            <a:lvl4pPr marL="8151144" indent="0">
              <a:buNone/>
              <a:defRPr sz="5300"/>
            </a:lvl4pPr>
            <a:lvl5pPr marL="10868193" indent="0">
              <a:buNone/>
              <a:defRPr sz="5300"/>
            </a:lvl5pPr>
            <a:lvl6pPr marL="13585241" indent="0">
              <a:buNone/>
              <a:defRPr sz="5300"/>
            </a:lvl6pPr>
            <a:lvl7pPr marL="16302289" indent="0">
              <a:buNone/>
              <a:defRPr sz="5300"/>
            </a:lvl7pPr>
            <a:lvl8pPr marL="19019337" indent="0">
              <a:buNone/>
              <a:defRPr sz="5300"/>
            </a:lvl8pPr>
            <a:lvl9pPr marL="21736385" indent="0">
              <a:buNone/>
              <a:defRPr sz="5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6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30723840"/>
            <a:ext cx="30723840" cy="3627123"/>
          </a:xfrm>
        </p:spPr>
        <p:txBody>
          <a:bodyPr anchor="b"/>
          <a:lstStyle>
            <a:lvl1pPr algn="l">
              <a:defRPr sz="1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3921760"/>
            <a:ext cx="30723840" cy="26334720"/>
          </a:xfrm>
        </p:spPr>
        <p:txBody>
          <a:bodyPr/>
          <a:lstStyle>
            <a:lvl1pPr marL="0" indent="0">
              <a:buNone/>
              <a:defRPr sz="19000"/>
            </a:lvl1pPr>
            <a:lvl2pPr marL="2717048" indent="0">
              <a:buNone/>
              <a:defRPr sz="16600"/>
            </a:lvl2pPr>
            <a:lvl3pPr marL="5434096" indent="0">
              <a:buNone/>
              <a:defRPr sz="14300"/>
            </a:lvl3pPr>
            <a:lvl4pPr marL="8151144" indent="0">
              <a:buNone/>
              <a:defRPr sz="11900"/>
            </a:lvl4pPr>
            <a:lvl5pPr marL="10868193" indent="0">
              <a:buNone/>
              <a:defRPr sz="11900"/>
            </a:lvl5pPr>
            <a:lvl6pPr marL="13585241" indent="0">
              <a:buNone/>
              <a:defRPr sz="11900"/>
            </a:lvl6pPr>
            <a:lvl7pPr marL="16302289" indent="0">
              <a:buNone/>
              <a:defRPr sz="11900"/>
            </a:lvl7pPr>
            <a:lvl8pPr marL="19019337" indent="0">
              <a:buNone/>
              <a:defRPr sz="11900"/>
            </a:lvl8pPr>
            <a:lvl9pPr marL="21736385" indent="0">
              <a:buNone/>
              <a:defRPr sz="1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34350963"/>
            <a:ext cx="30723840" cy="5151117"/>
          </a:xfrm>
        </p:spPr>
        <p:txBody>
          <a:bodyPr/>
          <a:lstStyle>
            <a:lvl1pPr marL="0" indent="0">
              <a:buNone/>
              <a:defRPr sz="8300"/>
            </a:lvl1pPr>
            <a:lvl2pPr marL="2717048" indent="0">
              <a:buNone/>
              <a:defRPr sz="7100"/>
            </a:lvl2pPr>
            <a:lvl3pPr marL="5434096" indent="0">
              <a:buNone/>
              <a:defRPr sz="5900"/>
            </a:lvl3pPr>
            <a:lvl4pPr marL="8151144" indent="0">
              <a:buNone/>
              <a:defRPr sz="5300"/>
            </a:lvl4pPr>
            <a:lvl5pPr marL="10868193" indent="0">
              <a:buNone/>
              <a:defRPr sz="5300"/>
            </a:lvl5pPr>
            <a:lvl6pPr marL="13585241" indent="0">
              <a:buNone/>
              <a:defRPr sz="5300"/>
            </a:lvl6pPr>
            <a:lvl7pPr marL="16302289" indent="0">
              <a:buNone/>
              <a:defRPr sz="5300"/>
            </a:lvl7pPr>
            <a:lvl8pPr marL="19019337" indent="0">
              <a:buNone/>
              <a:defRPr sz="5300"/>
            </a:lvl8pPr>
            <a:lvl9pPr marL="21736385" indent="0">
              <a:buNone/>
              <a:defRPr sz="5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7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757683"/>
            <a:ext cx="46085760" cy="7315200"/>
          </a:xfrm>
          <a:prstGeom prst="rect">
            <a:avLst/>
          </a:prstGeom>
        </p:spPr>
        <p:txBody>
          <a:bodyPr vert="horz" lIns="543410" tIns="271705" rIns="543410" bIns="27170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10241284"/>
            <a:ext cx="46085760" cy="28966163"/>
          </a:xfrm>
          <a:prstGeom prst="rect">
            <a:avLst/>
          </a:prstGeom>
        </p:spPr>
        <p:txBody>
          <a:bodyPr vert="horz" lIns="543410" tIns="271705" rIns="543410" bIns="2717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40680643"/>
            <a:ext cx="11948160" cy="2336800"/>
          </a:xfrm>
          <a:prstGeom prst="rect">
            <a:avLst/>
          </a:prstGeom>
        </p:spPr>
        <p:txBody>
          <a:bodyPr vert="horz" lIns="543410" tIns="271705" rIns="543410" bIns="271705" rtlCol="0" anchor="ctr"/>
          <a:lstStyle>
            <a:lvl1pPr algn="l">
              <a:defRPr sz="7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71076-688F-5B47-AE5C-ABFAA2207569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40680643"/>
            <a:ext cx="16215360" cy="2336800"/>
          </a:xfrm>
          <a:prstGeom prst="rect">
            <a:avLst/>
          </a:prstGeom>
        </p:spPr>
        <p:txBody>
          <a:bodyPr vert="horz" lIns="543410" tIns="271705" rIns="543410" bIns="271705" rtlCol="0" anchor="ctr"/>
          <a:lstStyle>
            <a:lvl1pPr algn="ctr">
              <a:defRPr sz="7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40680643"/>
            <a:ext cx="11948160" cy="2336800"/>
          </a:xfrm>
          <a:prstGeom prst="rect">
            <a:avLst/>
          </a:prstGeom>
        </p:spPr>
        <p:txBody>
          <a:bodyPr vert="horz" lIns="543410" tIns="271705" rIns="543410" bIns="271705" rtlCol="0" anchor="ctr"/>
          <a:lstStyle>
            <a:lvl1pPr algn="r">
              <a:defRPr sz="7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2654E-4B33-9645-B1F7-3A94C348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9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717048" rtl="0" eaLnBrk="1" latinLnBrk="0" hangingPunct="1">
        <a:spcBef>
          <a:spcPct val="0"/>
        </a:spcBef>
        <a:buNone/>
        <a:defRPr sz="2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7786" indent="-2037786" algn="l" defTabSz="2717048" rtl="0" eaLnBrk="1" latinLnBrk="0" hangingPunct="1">
        <a:spcBef>
          <a:spcPct val="20000"/>
        </a:spcBef>
        <a:buFont typeface="Arial"/>
        <a:buChar char="•"/>
        <a:defRPr sz="19000" kern="1200">
          <a:solidFill>
            <a:schemeClr val="tx1"/>
          </a:solidFill>
          <a:latin typeface="+mn-lt"/>
          <a:ea typeface="+mn-ea"/>
          <a:cs typeface="+mn-cs"/>
        </a:defRPr>
      </a:lvl1pPr>
      <a:lvl2pPr marL="4415203" indent="-1698155" algn="l" defTabSz="2717048" rtl="0" eaLnBrk="1" latinLnBrk="0" hangingPunct="1">
        <a:spcBef>
          <a:spcPct val="20000"/>
        </a:spcBef>
        <a:buFont typeface="Arial"/>
        <a:buChar char="–"/>
        <a:defRPr sz="16600" kern="1200">
          <a:solidFill>
            <a:schemeClr val="tx1"/>
          </a:solidFill>
          <a:latin typeface="+mn-lt"/>
          <a:ea typeface="+mn-ea"/>
          <a:cs typeface="+mn-cs"/>
        </a:defRPr>
      </a:lvl2pPr>
      <a:lvl3pPr marL="6792620" indent="-1358524" algn="l" defTabSz="2717048" rtl="0" eaLnBrk="1" latinLnBrk="0" hangingPunct="1">
        <a:spcBef>
          <a:spcPct val="20000"/>
        </a:spcBef>
        <a:buFont typeface="Arial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669" indent="-1358524" algn="l" defTabSz="2717048" rtl="0" eaLnBrk="1" latinLnBrk="0" hangingPunct="1">
        <a:spcBef>
          <a:spcPct val="20000"/>
        </a:spcBef>
        <a:buFont typeface="Arial"/>
        <a:buChar char="–"/>
        <a:defRPr sz="1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226717" indent="-1358524" algn="l" defTabSz="2717048" rtl="0" eaLnBrk="1" latinLnBrk="0" hangingPunct="1">
        <a:spcBef>
          <a:spcPct val="20000"/>
        </a:spcBef>
        <a:buFont typeface="Arial"/>
        <a:buChar char="»"/>
        <a:defRPr sz="11900" kern="1200">
          <a:solidFill>
            <a:schemeClr val="tx1"/>
          </a:solidFill>
          <a:latin typeface="+mn-lt"/>
          <a:ea typeface="+mn-ea"/>
          <a:cs typeface="+mn-cs"/>
        </a:defRPr>
      </a:lvl5pPr>
      <a:lvl6pPr marL="14943765" indent="-1358524" algn="l" defTabSz="2717048" rtl="0" eaLnBrk="1" latinLnBrk="0" hangingPunct="1">
        <a:spcBef>
          <a:spcPct val="20000"/>
        </a:spcBef>
        <a:buFont typeface="Arial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6pPr>
      <a:lvl7pPr marL="17660813" indent="-1358524" algn="l" defTabSz="2717048" rtl="0" eaLnBrk="1" latinLnBrk="0" hangingPunct="1">
        <a:spcBef>
          <a:spcPct val="20000"/>
        </a:spcBef>
        <a:buFont typeface="Arial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7pPr>
      <a:lvl8pPr marL="20377861" indent="-1358524" algn="l" defTabSz="2717048" rtl="0" eaLnBrk="1" latinLnBrk="0" hangingPunct="1">
        <a:spcBef>
          <a:spcPct val="20000"/>
        </a:spcBef>
        <a:buFont typeface="Arial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8pPr>
      <a:lvl9pPr marL="23094909" indent="-1358524" algn="l" defTabSz="2717048" rtl="0" eaLnBrk="1" latinLnBrk="0" hangingPunct="1">
        <a:spcBef>
          <a:spcPct val="20000"/>
        </a:spcBef>
        <a:buFont typeface="Arial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17048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8" algn="l" defTabSz="2717048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5434096" algn="l" defTabSz="2717048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8151144" algn="l" defTabSz="2717048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4pPr>
      <a:lvl5pPr marL="10868193" algn="l" defTabSz="2717048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5pPr>
      <a:lvl6pPr marL="13585241" algn="l" defTabSz="2717048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289" algn="l" defTabSz="2717048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337" algn="l" defTabSz="2717048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8pPr>
      <a:lvl9pPr marL="21736385" algn="l" defTabSz="2717048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chart" Target="../charts/chart5.xml"/><Relationship Id="rId7" Type="http://schemas.openxmlformats.org/officeDocument/2006/relationships/chart" Target="../charts/chart6.xml"/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600" dirty="0"/>
              <a:t>How Do Marlboro Students Use Electricity?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560320" y="5029199"/>
            <a:ext cx="13655040" cy="390143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5300" dirty="0" smtClean="0"/>
              <a:t>Lights</a:t>
            </a:r>
          </a:p>
          <a:p>
            <a:pPr marL="0" indent="0" algn="ctr">
              <a:buNone/>
            </a:pPr>
            <a:r>
              <a:rPr lang="en-US" sz="9600" dirty="0" smtClean="0"/>
              <a:t>&amp; Light Bulbs</a:t>
            </a:r>
            <a:endParaRPr lang="en-US" sz="1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17495520" y="5852160"/>
            <a:ext cx="16215360" cy="37490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Total Use</a:t>
            </a:r>
            <a:endParaRPr lang="en-US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2" name="Content Placeholder 11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7"/>
          </p:nvPr>
        </p:nvSpPr>
        <p:spPr>
          <a:xfrm>
            <a:off x="17495520" y="24917400"/>
            <a:ext cx="16215360" cy="1653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What was Plugged in?</a:t>
            </a:r>
          </a:p>
          <a:p>
            <a:endParaRPr lang="en-US" sz="7200" dirty="0" smtClean="0"/>
          </a:p>
          <a:p>
            <a:r>
              <a:rPr lang="en-US" sz="7200" dirty="0" smtClean="0"/>
              <a:t>Mariel:</a:t>
            </a:r>
          </a:p>
          <a:p>
            <a:pPr lvl="1"/>
            <a:r>
              <a:rPr lang="en-US" sz="5400" dirty="0" smtClean="0"/>
              <a:t>Computer</a:t>
            </a:r>
          </a:p>
          <a:p>
            <a:pPr lvl="1"/>
            <a:r>
              <a:rPr lang="en-US" sz="5400" dirty="0" smtClean="0"/>
              <a:t>Lamp</a:t>
            </a:r>
          </a:p>
          <a:p>
            <a:r>
              <a:rPr lang="en-US" sz="7200" dirty="0" smtClean="0"/>
              <a:t>Dan:</a:t>
            </a:r>
          </a:p>
          <a:p>
            <a:pPr lvl="1"/>
            <a:r>
              <a:rPr lang="en-US" sz="4800" dirty="0" smtClean="0"/>
              <a:t>Computer</a:t>
            </a:r>
          </a:p>
          <a:p>
            <a:r>
              <a:rPr lang="en-US" sz="7200" dirty="0" smtClean="0"/>
              <a:t>Sarah:</a:t>
            </a:r>
          </a:p>
          <a:p>
            <a:pPr lvl="1"/>
            <a:r>
              <a:rPr lang="en-US" sz="4800" dirty="0" smtClean="0"/>
              <a:t>Computer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9600" dirty="0" smtClean="0"/>
              <a:t>Where do You Fall?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9119930" y="29299034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22736"/>
              </p:ext>
            </p:extLst>
          </p:nvPr>
        </p:nvGraphicFramePr>
        <p:xfrm>
          <a:off x="11471612" y="28381389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4200762246"/>
              </p:ext>
            </p:extLst>
          </p:nvPr>
        </p:nvGraphicFramePr>
        <p:xfrm>
          <a:off x="2560638" y="23409275"/>
          <a:ext cx="13654087" cy="877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Content Placeholder 20"/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3730448647"/>
              </p:ext>
            </p:extLst>
          </p:nvPr>
        </p:nvGraphicFramePr>
        <p:xfrm>
          <a:off x="2560638" y="32673925"/>
          <a:ext cx="13654087" cy="877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Placeholder 21"/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1478684569"/>
              </p:ext>
            </p:extLst>
          </p:nvPr>
        </p:nvGraphicFramePr>
        <p:xfrm>
          <a:off x="35002788" y="8931275"/>
          <a:ext cx="13655675" cy="1398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Chart Placeholder 22"/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1050976141"/>
              </p:ext>
            </p:extLst>
          </p:nvPr>
        </p:nvGraphicFramePr>
        <p:xfrm>
          <a:off x="17483138" y="10058400"/>
          <a:ext cx="16214725" cy="1453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65179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111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Do Marlboro Students Use Electricity?</vt:lpstr>
    </vt:vector>
  </TitlesOfParts>
  <Company>Marlboro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Services</dc:creator>
  <cp:lastModifiedBy>IT Services</cp:lastModifiedBy>
  <cp:revision>6</cp:revision>
  <dcterms:created xsi:type="dcterms:W3CDTF">2013-04-19T14:00:56Z</dcterms:created>
  <dcterms:modified xsi:type="dcterms:W3CDTF">2013-04-19T15:09:46Z</dcterms:modified>
</cp:coreProperties>
</file>